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305" r:id="rId6"/>
    <p:sldId id="290" r:id="rId7"/>
    <p:sldId id="307" r:id="rId8"/>
    <p:sldId id="296" r:id="rId9"/>
    <p:sldId id="308" r:id="rId10"/>
    <p:sldId id="306" r:id="rId11"/>
    <p:sldId id="309" r:id="rId12"/>
    <p:sldId id="310" r:id="rId13"/>
    <p:sldId id="311" r:id="rId14"/>
    <p:sldId id="263" r:id="rId15"/>
    <p:sldId id="312" r:id="rId16"/>
    <p:sldId id="313" r:id="rId17"/>
    <p:sldId id="297" r:id="rId18"/>
    <p:sldId id="298" r:id="rId19"/>
    <p:sldId id="303" r:id="rId20"/>
    <p:sldId id="291" r:id="rId21"/>
    <p:sldId id="276" r:id="rId22"/>
    <p:sldId id="277" r:id="rId23"/>
    <p:sldId id="278" r:id="rId24"/>
    <p:sldId id="280" r:id="rId25"/>
    <p:sldId id="293" r:id="rId26"/>
    <p:sldId id="292" r:id="rId27"/>
    <p:sldId id="294" r:id="rId28"/>
    <p:sldId id="282" r:id="rId29"/>
    <p:sldId id="286" r:id="rId30"/>
    <p:sldId id="29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71" autoAdjust="0"/>
  </p:normalViewPr>
  <p:slideViewPr>
    <p:cSldViewPr>
      <p:cViewPr>
        <p:scale>
          <a:sx n="33" d="100"/>
          <a:sy n="33" d="100"/>
        </p:scale>
        <p:origin x="-135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8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DB3627-A96C-4DC7-962A-3E405323FC31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93D68D-7450-48C8-AC04-0BEF9A2C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BF4004-75DB-44B2-A60E-DCD96F1E377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AD6EAA5-8EB4-4F2E-881C-32C20691E27A}" type="datetime8">
              <a:rPr lang="ru-RU"/>
              <a:pPr>
                <a:defRPr/>
              </a:pPr>
              <a:t>19.01.2017 13:08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202153E-8EF8-42BE-A6B9-96FA15FF91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2F53-0449-4C40-ADD6-D4473CA83448}" type="datetime8">
              <a:rPr lang="ru-RU"/>
              <a:pPr>
                <a:defRPr/>
              </a:pPr>
              <a:t>19.01.2017 13:08</a:t>
            </a:fld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601E-D7B6-4871-BAEE-C2C9260B58E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850C-9352-4BF8-B6BD-EE5D7EDF03B0}" type="datetime8">
              <a:rPr lang="ru-RU"/>
              <a:pPr>
                <a:defRPr/>
              </a:pPr>
              <a:t>19.01.2017 13:08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F316-5857-4996-B029-CA930B43D3D5}" type="slidenum">
              <a:rPr lang="ru-RU"/>
              <a:pPr>
                <a:defRPr/>
              </a:pPr>
              <a:t>‹#›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_penci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19FD083-BF96-4234-A3C6-667BC3276EF0}" type="datetime8">
              <a:rPr lang="ru-RU"/>
              <a:pPr>
                <a:defRPr/>
              </a:pPr>
              <a:t>19.01.2017 13:08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366366-C2FC-4B9F-9506-72E7C24B5F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4616142-212B-4E8A-BA42-2DCE6F652C88}" type="datetime8">
              <a:rPr lang="ru-RU"/>
              <a:pPr>
                <a:defRPr/>
              </a:pPr>
              <a:t>19.01.2017 13:08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7FE8016-E828-458C-9FD5-A3C68827B120}" type="slidenum">
              <a:rPr lang="ru-RU"/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165F656-0433-4167-96C7-92ED172D3434}" type="datetime8">
              <a:rPr lang="ru-RU"/>
              <a:pPr>
                <a:defRPr/>
              </a:pPr>
              <a:t>19.01.2017 13:08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562DE13-29CF-44A6-B5BA-CA4754014E43}" type="slidenum">
              <a:rPr lang="ru-RU"/>
              <a:pPr>
                <a:defRPr/>
              </a:pPr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6B8EC28-5561-4501-BA6A-A5014EE91D3B}" type="datetime8">
              <a:rPr lang="ru-RU"/>
              <a:pPr>
                <a:defRPr/>
              </a:pPr>
              <a:t>19.01.2017 13:08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44721E-54AC-42AE-BF12-0FAB59F23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A54B5A3-6ED4-492C-BE5E-331641A4CAE2}" type="datetime8">
              <a:rPr lang="ru-RU"/>
              <a:pPr>
                <a:defRPr/>
              </a:pPr>
              <a:t>19.01.2017 13:08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CFE1FF7-6EB9-4644-BB4A-08285CB3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CA318BE-9306-4A3B-A943-A9D67EB7F7B7}" type="datetime8">
              <a:rPr lang="ru-RU"/>
              <a:pPr>
                <a:defRPr/>
              </a:pPr>
              <a:t>19.01.2017 13:08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83E604B-ABA0-4508-875F-3329367A1ACE}" type="slidenum">
              <a:rPr lang="ru-RU"/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4126DFA-C0EB-467C-A9A7-E4AD1FE8F1B2}" type="datetime8">
              <a:rPr lang="ru-RU"/>
              <a:pPr>
                <a:defRPr/>
              </a:pPr>
              <a:t>19.01.2017 13:08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517D355-8205-4BD7-A6C6-0CF4DB30C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F8E1-20E9-4A4D-971A-2E4E41D334AC}" type="datetime8">
              <a:rPr lang="ru-RU"/>
              <a:pPr>
                <a:defRPr/>
              </a:pPr>
              <a:t>19.01.2017 13:08</a:t>
            </a:fld>
            <a:endParaRPr lang="ru-RU" sz="1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9BDC-BCED-4AB7-8026-4383BAEB450C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284DCA3-E094-4E98-8810-72EE7A1F356B}" type="datetime8">
              <a:rPr lang="ru-RU"/>
              <a:pPr>
                <a:defRPr/>
              </a:pPr>
              <a:t>19.01.2017 13:08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B1ABE71-7E00-46EE-B764-5DB02AD4A21B}" type="slidenum">
              <a:rPr lang="ru-RU"/>
              <a:pPr>
                <a:defRPr/>
              </a:pPr>
              <a:t>‹#›</a:t>
            </a:fld>
            <a:endParaRPr lang="ru-RU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4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4F1654-A4F0-4926-8A5D-A1CFB91A67C7}" type="datetime8">
              <a:rPr lang="ru-RU"/>
              <a:pPr>
                <a:defRPr/>
              </a:pPr>
              <a:t>19.01.2017 13:08</a:t>
            </a:fld>
            <a:endParaRPr lang="ru-RU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A7F91-5DC4-4541-8BC3-FF044FC171FF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18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 idx="4294967295"/>
          </p:nvPr>
        </p:nvSpPr>
        <p:spPr>
          <a:xfrm>
            <a:off x="539750" y="1773238"/>
            <a:ext cx="8064698" cy="273526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роект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«Квадратные уравнения »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39750" y="1484313"/>
            <a:ext cx="81359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 школьном курсе математики изучаются формулы корней квадратных уравнений, с помощью которых можно решать любые квадратные уравнения.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77041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rebuchet MS" pitchFamily="34" charset="0"/>
              </a:rPr>
              <a:t>Графическое решение полных квадратных уравнений</a:t>
            </a:r>
          </a:p>
          <a:p>
            <a:pPr algn="ctr"/>
            <a:endParaRPr lang="ru-RU" sz="2800">
              <a:latin typeface="Trebuchet MS" pitchFamily="34" charset="0"/>
            </a:endParaRPr>
          </a:p>
        </p:txBody>
      </p:sp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90788"/>
            <a:ext cx="72009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755650" y="1412875"/>
            <a:ext cx="77041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rebuchet MS" pitchFamily="34" charset="0"/>
              </a:rPr>
              <a:t>Решим квадратное уравнение </a:t>
            </a:r>
            <a:r>
              <a:rPr lang="ru-RU" sz="1600" b="1" i="1">
                <a:latin typeface="Trebuchet MS" pitchFamily="34" charset="0"/>
              </a:rPr>
              <a:t>x</a:t>
            </a:r>
            <a:r>
              <a:rPr lang="ru-RU" sz="1600" b="1">
                <a:latin typeface="Trebuchet MS" pitchFamily="34" charset="0"/>
              </a:rPr>
              <a:t> </a:t>
            </a:r>
            <a:r>
              <a:rPr lang="ru-RU" sz="1600" b="1" baseline="30000">
                <a:latin typeface="Trebuchet MS" pitchFamily="34" charset="0"/>
              </a:rPr>
              <a:t>2</a:t>
            </a:r>
            <a:r>
              <a:rPr lang="ru-RU" sz="1600" b="1">
                <a:latin typeface="Trebuchet MS" pitchFamily="34" charset="0"/>
              </a:rPr>
              <a:t> + 8 </a:t>
            </a:r>
            <a:r>
              <a:rPr lang="ru-RU" sz="1600" b="1" i="1">
                <a:latin typeface="Trebuchet MS" pitchFamily="34" charset="0"/>
              </a:rPr>
              <a:t>x</a:t>
            </a:r>
            <a:r>
              <a:rPr lang="ru-RU" sz="1600" b="1">
                <a:latin typeface="Trebuchet MS" pitchFamily="34" charset="0"/>
              </a:rPr>
              <a:t> + 2 = 0 графическим способом.</a:t>
            </a:r>
          </a:p>
          <a:p>
            <a:r>
              <a:rPr lang="ru-RU" sz="1600" b="1">
                <a:latin typeface="Trebuchet MS" pitchFamily="34" charset="0"/>
              </a:rPr>
              <a:t> </a:t>
            </a:r>
          </a:p>
          <a:p>
            <a:r>
              <a:rPr lang="ru-RU" sz="1600" b="1">
                <a:latin typeface="Trebuchet MS" pitchFamily="34" charset="0"/>
              </a:rPr>
              <a:t>1)Представим уравнение в виде </a:t>
            </a:r>
            <a:r>
              <a:rPr lang="ru-RU" sz="1600" b="1" i="1">
                <a:latin typeface="Trebuchet MS" pitchFamily="34" charset="0"/>
              </a:rPr>
              <a:t>x</a:t>
            </a:r>
            <a:r>
              <a:rPr lang="ru-RU" sz="1600" b="1">
                <a:latin typeface="Trebuchet MS" pitchFamily="34" charset="0"/>
              </a:rPr>
              <a:t> </a:t>
            </a:r>
            <a:r>
              <a:rPr lang="ru-RU" sz="1600" b="1" baseline="30000">
                <a:latin typeface="Trebuchet MS" pitchFamily="34" charset="0"/>
              </a:rPr>
              <a:t>2</a:t>
            </a:r>
            <a:r>
              <a:rPr lang="ru-RU" sz="1600" b="1">
                <a:latin typeface="Trebuchet MS" pitchFamily="34" charset="0"/>
              </a:rPr>
              <a:t> + 8 </a:t>
            </a:r>
            <a:r>
              <a:rPr lang="ru-RU" sz="1600" b="1" i="1">
                <a:latin typeface="Trebuchet MS" pitchFamily="34" charset="0"/>
              </a:rPr>
              <a:t>x</a:t>
            </a:r>
            <a:r>
              <a:rPr lang="ru-RU" sz="1600" b="1">
                <a:latin typeface="Trebuchet MS" pitchFamily="34" charset="0"/>
              </a:rPr>
              <a:t> + 2 = 0 и построим график функции   </a:t>
            </a:r>
            <a:r>
              <a:rPr lang="ru-RU" sz="1600" b="1" i="1">
                <a:latin typeface="Trebuchet MS" pitchFamily="34" charset="0"/>
              </a:rPr>
              <a:t>y </a:t>
            </a:r>
            <a:r>
              <a:rPr lang="ru-RU" sz="1600" b="1">
                <a:latin typeface="Trebuchet MS" pitchFamily="34" charset="0"/>
              </a:rPr>
              <a:t>=</a:t>
            </a:r>
            <a:r>
              <a:rPr lang="ru-RU" sz="1600" b="1" i="1">
                <a:latin typeface="Trebuchet MS" pitchFamily="34" charset="0"/>
              </a:rPr>
              <a:t> x </a:t>
            </a:r>
            <a:r>
              <a:rPr lang="ru-RU" sz="1600" b="1" baseline="30000">
                <a:latin typeface="Trebuchet MS" pitchFamily="34" charset="0"/>
              </a:rPr>
              <a:t>2</a:t>
            </a:r>
            <a:r>
              <a:rPr lang="ru-RU" sz="1600" b="1" i="1">
                <a:latin typeface="Trebuchet MS" pitchFamily="34" charset="0"/>
              </a:rPr>
              <a:t> </a:t>
            </a:r>
            <a:r>
              <a:rPr lang="ru-RU" sz="1600" b="1">
                <a:latin typeface="Trebuchet MS" pitchFamily="34" charset="0"/>
              </a:rPr>
              <a:t>+</a:t>
            </a:r>
            <a:r>
              <a:rPr lang="ru-RU" sz="1600" b="1" i="1">
                <a:latin typeface="Trebuchet MS" pitchFamily="34" charset="0"/>
              </a:rPr>
              <a:t> </a:t>
            </a:r>
            <a:r>
              <a:rPr lang="ru-RU" sz="1600" b="1">
                <a:latin typeface="Trebuchet MS" pitchFamily="34" charset="0"/>
              </a:rPr>
              <a:t>8</a:t>
            </a:r>
            <a:r>
              <a:rPr lang="ru-RU" sz="1600" b="1" i="1">
                <a:latin typeface="Trebuchet MS" pitchFamily="34" charset="0"/>
              </a:rPr>
              <a:t>x </a:t>
            </a:r>
            <a:r>
              <a:rPr lang="ru-RU" sz="1600" b="1">
                <a:latin typeface="Trebuchet MS" pitchFamily="34" charset="0"/>
              </a:rPr>
              <a:t>+</a:t>
            </a:r>
            <a:r>
              <a:rPr lang="ru-RU" sz="1600" b="1" i="1">
                <a:latin typeface="Trebuchet MS" pitchFamily="34" charset="0"/>
              </a:rPr>
              <a:t> </a:t>
            </a:r>
            <a:r>
              <a:rPr lang="ru-RU" sz="1600" b="1">
                <a:latin typeface="Trebuchet MS" pitchFamily="34" charset="0"/>
              </a:rPr>
              <a:t>2 .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611188" y="566102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Абсциссы точек пересечения этого графика с осью OX являются корнями этого уравнения.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644525" y="1628775"/>
            <a:ext cx="80962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               </a:t>
            </a:r>
            <a:r>
              <a:rPr lang="ru-RU" u="sng">
                <a:latin typeface="Trebuchet MS" pitchFamily="34" charset="0"/>
              </a:rPr>
              <a:t>1.Разложение левой части уравнения на множители.</a:t>
            </a:r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 b="1">
                <a:latin typeface="Trebuchet MS" pitchFamily="34" charset="0"/>
              </a:rPr>
              <a:t>Примеры.</a:t>
            </a:r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Решим уравнение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+ 10х – 24 = 0.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Разложим левую часть уравнения на множители: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+ 10х – 24 =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+ 12х – 2х – 24 = х (х + 12) – 2 (х +12) = (х + 12)(х – 2).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Следовательно, уравнение можно переписать так: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(х + 12)(х – 2) = 0.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Так как произведение равно нулю, то по крайне мере один из его множителей равен нулю. Поэтому левая часть уравнения обращается в нуль при </a:t>
            </a:r>
            <a:r>
              <a:rPr lang="ru-RU" i="1">
                <a:latin typeface="Trebuchet MS" pitchFamily="34" charset="0"/>
              </a:rPr>
              <a:t>х</a:t>
            </a:r>
            <a:r>
              <a:rPr lang="ru-RU">
                <a:latin typeface="Trebuchet MS" pitchFamily="34" charset="0"/>
              </a:rPr>
              <a:t> = 2, а также при </a:t>
            </a:r>
            <a:r>
              <a:rPr lang="ru-RU" i="1">
                <a:latin typeface="Trebuchet MS" pitchFamily="34" charset="0"/>
              </a:rPr>
              <a:t>х</a:t>
            </a:r>
            <a:r>
              <a:rPr lang="ru-RU">
                <a:latin typeface="Trebuchet MS" pitchFamily="34" charset="0"/>
              </a:rPr>
              <a:t> = - 12. это означает, что числа 2 и – 12 являются корнями уравнения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+ 10х – 24 = 0.</a:t>
            </a: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644525" y="603250"/>
            <a:ext cx="7959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Алгебраическое решение полных квадратных уравнений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668338" y="112713"/>
            <a:ext cx="80803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rebuchet MS" pitchFamily="34" charset="0"/>
              </a:rPr>
              <a:t>Метод выделения полного квадрата </a:t>
            </a:r>
            <a:r>
              <a:rPr lang="ru-RU">
                <a:latin typeface="Trebuchet MS" pitchFamily="34" charset="0"/>
              </a:rPr>
              <a:t>Поясним этот метод на примере.</a:t>
            </a:r>
          </a:p>
          <a:p>
            <a:r>
              <a:rPr lang="ru-RU">
                <a:latin typeface="Trebuchet MS" pitchFamily="34" charset="0"/>
              </a:rPr>
              <a:t>Решим уравнение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+ 6х – 7 = 0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Выделим в левой части полный квадрат. Для этого запишем выражение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+ 6х в следующем виде:           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+ 6х =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+ 2· х ·3.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 чтобы получить полный квадрат, нужно прибавить 3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, так как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+ 2· х ·3 + 3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= (х + 3)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Преобразуем теперь левую часть уравнения      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+ 6х – 7 = 0,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прибавляя к ней и вычитая 3</a:t>
            </a:r>
            <a:r>
              <a:rPr lang="ru-RU" baseline="30000">
                <a:latin typeface="Trebuchet MS" pitchFamily="34" charset="0"/>
              </a:rPr>
              <a:t>2.</a:t>
            </a:r>
            <a:r>
              <a:rPr lang="ru-RU">
                <a:latin typeface="Trebuchet MS" pitchFamily="34" charset="0"/>
              </a:rPr>
              <a:t> Имеем: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+ 6х – 7 = х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+ 2· х ·3 + 3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– 3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– 7 = (х + 3)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– 9 – 7 = (х + 3)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– 16.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Таким образом, данное уравнение можно записать так: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(х + 3)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–16 = 0, т.е. (х + 3)</a:t>
            </a:r>
            <a:r>
              <a:rPr lang="ru-RU" baseline="30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= 16.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Следовательно, х +3 = 4, или х +3 = - 4 , </a:t>
            </a:r>
          </a:p>
          <a:p>
            <a:r>
              <a:rPr lang="ru-RU">
                <a:latin typeface="Trebuchet MS" pitchFamily="34" charset="0"/>
              </a:rPr>
              <a:t>                            х</a:t>
            </a:r>
            <a:r>
              <a:rPr lang="ru-RU" baseline="-25000">
                <a:latin typeface="Trebuchet MS" pitchFamily="34" charset="0"/>
              </a:rPr>
              <a:t>1</a:t>
            </a:r>
            <a:r>
              <a:rPr lang="ru-RU">
                <a:latin typeface="Trebuchet MS" pitchFamily="34" charset="0"/>
              </a:rPr>
              <a:t> = 1,           х</a:t>
            </a:r>
            <a:r>
              <a:rPr lang="ru-RU" baseline="-25000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  = – 7.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6011863" cy="23050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	Формулы решения квадратных уравнений в Европе были впервые изложены в 1202 г. в «Книге абака» итальянским математиком Леонардом Фибоначчи. </a:t>
            </a:r>
            <a:r>
              <a:rPr lang="ru-RU" sz="4000" b="1" smtClean="0"/>
              <a:t> </a:t>
            </a:r>
          </a:p>
        </p:txBody>
      </p:sp>
      <p:pic>
        <p:nvPicPr>
          <p:cNvPr id="4098" name="Picture 2" descr="http://upload.wikimedia.org/wikipedia/commons/thumb/3/35/Fibonacci2.jpg/250px-Fibonacc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95865" y="1283008"/>
            <a:ext cx="3587810" cy="4104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971550" y="280988"/>
            <a:ext cx="7704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Решение квадратных уравнений по формуле</a:t>
            </a:r>
          </a:p>
        </p:txBody>
      </p:sp>
      <p:pic>
        <p:nvPicPr>
          <p:cNvPr id="31746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9914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900113" y="1028700"/>
            <a:ext cx="7775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Решение уравнений с использованием теоремы Виета (прямой и обратной)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а) Как известно, приведенное квадратное уравнение имеет вид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pPr algn="ctr"/>
            <a:r>
              <a:rPr lang="ru-RU" i="1">
                <a:latin typeface="Trebuchet MS" pitchFamily="34" charset="0"/>
              </a:rPr>
              <a:t>х</a:t>
            </a:r>
            <a:r>
              <a:rPr lang="ru-RU" i="1" baseline="30000">
                <a:latin typeface="Trebuchet MS" pitchFamily="34" charset="0"/>
              </a:rPr>
              <a:t>2</a:t>
            </a:r>
            <a:r>
              <a:rPr lang="ru-RU" i="1">
                <a:latin typeface="Trebuchet MS" pitchFamily="34" charset="0"/>
              </a:rPr>
              <a:t> + px + q </a:t>
            </a:r>
            <a:r>
              <a:rPr lang="ru-RU">
                <a:latin typeface="Trebuchet MS" pitchFamily="34" charset="0"/>
              </a:rPr>
              <a:t>= 0.	(1)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r>
              <a:rPr lang="ru-RU">
                <a:latin typeface="Trebuchet MS" pitchFamily="34" charset="0"/>
              </a:rPr>
              <a:t>Его корни удовлетворяют </a:t>
            </a:r>
            <a:r>
              <a:rPr lang="ru-RU" u="sng">
                <a:latin typeface="Trebuchet MS" pitchFamily="34" charset="0"/>
              </a:rPr>
              <a:t>теореме Виета</a:t>
            </a:r>
            <a:r>
              <a:rPr lang="ru-RU">
                <a:latin typeface="Trebuchet MS" pitchFamily="34" charset="0"/>
              </a:rPr>
              <a:t>, которая при </a:t>
            </a:r>
            <a:r>
              <a:rPr lang="ru-RU" i="1">
                <a:latin typeface="Trebuchet MS" pitchFamily="34" charset="0"/>
              </a:rPr>
              <a:t>а</a:t>
            </a:r>
            <a:r>
              <a:rPr lang="ru-RU">
                <a:latin typeface="Trebuchet MS" pitchFamily="34" charset="0"/>
              </a:rPr>
              <a:t> = 1 имеет вид</a:t>
            </a:r>
          </a:p>
          <a:p>
            <a:r>
              <a:rPr lang="ru-RU">
                <a:latin typeface="Trebuchet MS" pitchFamily="34" charset="0"/>
              </a:rPr>
              <a:t> </a:t>
            </a:r>
          </a:p>
          <a:p>
            <a:pPr algn="ctr"/>
            <a:r>
              <a:rPr lang="ru-RU">
                <a:latin typeface="Trebuchet MS" pitchFamily="34" charset="0"/>
              </a:rPr>
              <a:t/>
            </a:r>
            <a:br>
              <a:rPr lang="ru-RU">
                <a:latin typeface="Trebuchet MS" pitchFamily="34" charset="0"/>
              </a:rPr>
            </a:br>
            <a:r>
              <a:rPr lang="ru-RU" i="1">
                <a:latin typeface="Trebuchet MS" pitchFamily="34" charset="0"/>
              </a:rPr>
              <a:t>x</a:t>
            </a:r>
            <a:r>
              <a:rPr lang="ru-RU" baseline="-25000">
                <a:latin typeface="Trebuchet MS" pitchFamily="34" charset="0"/>
              </a:rPr>
              <a:t>1</a:t>
            </a:r>
            <a:r>
              <a:rPr lang="ru-RU" i="1">
                <a:latin typeface="Trebuchet MS" pitchFamily="34" charset="0"/>
              </a:rPr>
              <a:t> x</a:t>
            </a:r>
            <a:r>
              <a:rPr lang="ru-RU" baseline="-25000">
                <a:latin typeface="Trebuchet MS" pitchFamily="34" charset="0"/>
              </a:rPr>
              <a:t>2</a:t>
            </a:r>
            <a:r>
              <a:rPr lang="ru-RU" i="1">
                <a:latin typeface="Trebuchet MS" pitchFamily="34" charset="0"/>
              </a:rPr>
              <a:t> </a:t>
            </a:r>
            <a:r>
              <a:rPr lang="ru-RU">
                <a:latin typeface="Trebuchet MS" pitchFamily="34" charset="0"/>
              </a:rPr>
              <a:t>=</a:t>
            </a:r>
            <a:r>
              <a:rPr lang="ru-RU" i="1">
                <a:latin typeface="Trebuchet MS" pitchFamily="34" charset="0"/>
              </a:rPr>
              <a:t> q</a:t>
            </a:r>
            <a:endParaRPr lang="ru-RU">
              <a:latin typeface="Trebuchet MS" pitchFamily="34" charset="0"/>
            </a:endParaRPr>
          </a:p>
          <a:p>
            <a:pPr algn="ctr"/>
            <a:r>
              <a:rPr lang="ru-RU" i="1">
                <a:latin typeface="Trebuchet MS" pitchFamily="34" charset="0"/>
              </a:rPr>
              <a:t>x</a:t>
            </a:r>
            <a:r>
              <a:rPr lang="ru-RU" baseline="-25000">
                <a:latin typeface="Trebuchet MS" pitchFamily="34" charset="0"/>
              </a:rPr>
              <a:t>1</a:t>
            </a:r>
            <a:r>
              <a:rPr lang="ru-RU" i="1">
                <a:latin typeface="Trebuchet MS" pitchFamily="34" charset="0"/>
              </a:rPr>
              <a:t> </a:t>
            </a:r>
            <a:r>
              <a:rPr lang="ru-RU">
                <a:latin typeface="Trebuchet MS" pitchFamily="34" charset="0"/>
              </a:rPr>
              <a:t>+</a:t>
            </a:r>
            <a:r>
              <a:rPr lang="ru-RU" i="1">
                <a:latin typeface="Trebuchet MS" pitchFamily="34" charset="0"/>
              </a:rPr>
              <a:t> x</a:t>
            </a:r>
            <a:r>
              <a:rPr lang="ru-RU" baseline="-25000">
                <a:latin typeface="Trebuchet MS" pitchFamily="34" charset="0"/>
              </a:rPr>
              <a:t>2</a:t>
            </a:r>
            <a:r>
              <a:rPr lang="ru-RU" i="1">
                <a:latin typeface="Trebuchet MS" pitchFamily="34" charset="0"/>
              </a:rPr>
              <a:t> </a:t>
            </a:r>
            <a:r>
              <a:rPr lang="ru-RU">
                <a:latin typeface="Trebuchet MS" pitchFamily="34" charset="0"/>
              </a:rPr>
              <a:t>=</a:t>
            </a:r>
            <a:r>
              <a:rPr lang="ru-RU" i="1">
                <a:latin typeface="Trebuchet MS" pitchFamily="34" charset="0"/>
              </a:rPr>
              <a:t> </a:t>
            </a:r>
            <a:r>
              <a:rPr lang="ru-RU">
                <a:latin typeface="Trebuchet MS" pitchFamily="34" charset="0"/>
              </a:rPr>
              <a:t>−</a:t>
            </a:r>
            <a:r>
              <a:rPr lang="ru-RU" i="1">
                <a:latin typeface="Trebuchet MS" pitchFamily="34" charset="0"/>
              </a:rPr>
              <a:t> p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3"/>
          <p:cNvSpPr>
            <a:spLocks noChangeArrowheads="1"/>
          </p:cNvSpPr>
          <p:nvPr/>
        </p:nvSpPr>
        <p:spPr bwMode="auto">
          <a:xfrm>
            <a:off x="927100" y="260350"/>
            <a:ext cx="741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приёмы решения квадратных уравнений, которые позволяют очень быстро и рационально решать квадратные уравнения.</a:t>
            </a:r>
          </a:p>
          <a:p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Свойства коэффициентов квадратного уравнения.</a:t>
            </a:r>
          </a:p>
        </p:txBody>
      </p:sp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035050" y="2182813"/>
            <a:ext cx="6850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1.Если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0 (т.е.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сумма коэффициентов уравнения равна нулю),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то х</a:t>
            </a:r>
            <a:r>
              <a:rPr lang="ru-RU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= 1, х</a:t>
            </a:r>
            <a:r>
              <a:rPr lang="ru-RU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=с/а.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5х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7х + 2 = 0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7х 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= 0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latin typeface="Trebuchet MS" pitchFamily="34" charset="0"/>
            </a:endParaRPr>
          </a:p>
        </p:txBody>
      </p:sp>
      <p:sp>
        <p:nvSpPr>
          <p:cNvPr id="33795" name="Прямоугольник 7"/>
          <p:cNvSpPr>
            <a:spLocks noChangeArrowheads="1"/>
          </p:cNvSpPr>
          <p:nvPr/>
        </p:nvSpPr>
        <p:spPr bwMode="auto">
          <a:xfrm>
            <a:off x="1143000" y="3660775"/>
            <a:ext cx="720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с,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то х</a:t>
            </a:r>
            <a:r>
              <a:rPr lang="ru-RU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= –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= –с/а.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939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+ 9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 +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n-US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313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+ 326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х +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= 0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1925" y="4653136"/>
            <a:ext cx="7848872" cy="1614737"/>
          </a:xfrm>
          <a:prstGeom prst="rect">
            <a:avLst/>
          </a:prstGeom>
          <a:blipFill rotWithShape="1">
            <a:blip r:embed="rId2"/>
            <a:stretch>
              <a:fillRect l="-621" t="-1887" b="-528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765175"/>
            <a:ext cx="7200900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5100" indent="342900">
              <a:lnSpc>
                <a:spcPct val="164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Мы провели анализ диагностических тестов ОГЭ: в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23%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всех заданий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требуют умения решать квадратные уравнения.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165100" indent="342900"/>
            <a:r>
              <a:rPr lang="ru-RU" b="1">
                <a:latin typeface="Times New Roman" pitchFamily="18" charset="0"/>
                <a:cs typeface="Times New Roman" pitchFamily="18" charset="0"/>
              </a:rPr>
              <a:t>И провели опрос старшеклассников: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>
              <a:lnSpc>
                <a:spcPts val="1688"/>
              </a:lnSpc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>
              <a:buFont typeface="Trebuchet MS" pitchFamily="34" charset="0"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Надо ли уметь решать квадратное уравнение?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>
              <a:lnSpc>
                <a:spcPts val="675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>
              <a:buFont typeface="Trebuchet MS" pitchFamily="34" charset="0"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Часто ли ты решаешь квадратное уравнение?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>
              <a:lnSpc>
                <a:spcPts val="7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>
              <a:buFont typeface="Trebuchet MS" pitchFamily="34" charset="0"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Используешь ли ты при решении уравнений свойства коэффициентов?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>
              <a:lnSpc>
                <a:spcPts val="1700"/>
              </a:lnSpc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65100" indent="342900"/>
            <a:r>
              <a:rPr lang="ru-RU" b="1">
                <a:latin typeface="Times New Roman" pitchFamily="18" charset="0"/>
                <a:cs typeface="Times New Roman" pitchFamily="18" charset="0"/>
              </a:rPr>
              <a:t>Результаты опроса выглядят так: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8" name="Диаграмма 2"/>
          <p:cNvGraphicFramePr>
            <a:graphicFrameLocks/>
          </p:cNvGraphicFramePr>
          <p:nvPr/>
        </p:nvGraphicFramePr>
        <p:xfrm>
          <a:off x="1476375" y="4214813"/>
          <a:ext cx="5422900" cy="2608262"/>
        </p:xfrm>
        <a:graphic>
          <a:graphicData uri="http://schemas.openxmlformats.org/presentationml/2006/ole">
            <p:oleObj spid="_x0000_s34818" r:id="rId3" imgW="5425910" imgH="260931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06388" y="620713"/>
            <a:ext cx="85137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результатам опроса видно, что умение решать квадратные уравнения оценивается высоко. Так как я учусь в 9-ом классе, то мне в  этом году предстоит сдать экзамены. Одной из основных тем, проверяемых на экзамене по математике, является тема «Квадратные уравнения». Данная тема изучается в 8 классе и я надеюсь, что моя научная работа поможет сдать экзамен по алгебре на более высокий бал  мне и моим одноклассникам.</a:t>
            </a:r>
          </a:p>
        </p:txBody>
      </p:sp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306388" y="2997200"/>
            <a:ext cx="8513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Так же я знаю, что квадратные уравнения используются в физике и в химии для решения задач в 10 и 11 классах, что в дальнейшем поможет при сдаче ЕГЭ по этим предметам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331788" y="4000500"/>
            <a:ext cx="84248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Поэтому мной было проведено занятие математического кружка, на котором повторяли известные методы решения квадратных уравнений, а также разобраны приёмы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решения квадратных уравнений, которые не отражены в школьных учебниках математики, но позволяющие очень быстро и рационально решать квадратные уравнения.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755650" y="2205038"/>
            <a:ext cx="8153400" cy="33401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Введение. Историческая справка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Актуальность выбранной темы. Гипотеза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Мои исследования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</a:p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6866" name="Объект 2"/>
          <p:cNvSpPr>
            <a:spLocks noGrp="1"/>
          </p:cNvSpPr>
          <p:nvPr>
            <p:ph sz="quarter" idx="13"/>
          </p:nvPr>
        </p:nvSpPr>
        <p:spPr>
          <a:xfrm>
            <a:off x="539750" y="1154113"/>
            <a:ext cx="8259763" cy="213201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Мы уже знаем, что решение квадратных уравнений находило применение в древности.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Так как квадратные уравнения с тех времен активно развивались, можно сделать вывод, что их применение значительно увеличилось. Как же теперь применяются квадратные уравнения?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143250"/>
            <a:ext cx="3857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irc_mi" descr="http://greatgamer.ru/images/screenshots/19081/screenshot_worms_crazy_golf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143250"/>
            <a:ext cx="44418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уга 7"/>
          <p:cNvSpPr/>
          <p:nvPr/>
        </p:nvSpPr>
        <p:spPr>
          <a:xfrm rot="5400000">
            <a:off x="2984500" y="4659313"/>
            <a:ext cx="2746375" cy="1143000"/>
          </a:xfrm>
          <a:prstGeom prst="arc">
            <a:avLst>
              <a:gd name="adj1" fmla="val 16075842"/>
              <a:gd name="adj2" fmla="val 540266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70" name="Прямоугольник 3"/>
          <p:cNvSpPr>
            <a:spLocks noChangeArrowheads="1"/>
          </p:cNvSpPr>
          <p:nvPr/>
        </p:nvSpPr>
        <p:spPr bwMode="auto">
          <a:xfrm>
            <a:off x="900113" y="692150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в жизни применяются квадратные уравнения?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Мои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7890" name="Объект 2"/>
          <p:cNvSpPr>
            <a:spLocks noGrp="1"/>
          </p:cNvSpPr>
          <p:nvPr>
            <p:ph sz="quarter" idx="13"/>
          </p:nvPr>
        </p:nvSpPr>
        <p:spPr>
          <a:xfrm>
            <a:off x="155575" y="333375"/>
            <a:ext cx="9009063" cy="115093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mtClean="0"/>
              <a:t>Изучив множество источников я выяснила, что квадратное уравнение широко распространено. Оно применяется во многих расчетах, сооружениях, спорте, а также и вокруг нас. </a:t>
            </a:r>
          </a:p>
        </p:txBody>
      </p:sp>
      <p:pic>
        <p:nvPicPr>
          <p:cNvPr id="37891" name="Рисунок 3" descr="File:Parabolic orb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497138"/>
            <a:ext cx="25717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http://www.theaviationzone.com/factsheets/diagrams/drawings/parabol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492375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http://www.computerbooks.ru/books/CAD/50/CHAPTER6/6-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497138"/>
            <a:ext cx="239236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sz="quarter" idx="13"/>
          </p:nvPr>
        </p:nvSpPr>
        <p:spPr>
          <a:xfrm>
            <a:off x="4643438" y="1484313"/>
            <a:ext cx="4503737" cy="537368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mtClean="0"/>
              <a:t>Сейчас ученые выяснили, что траекторию движения планет можно найти с помощью квадратного уравнения.</a:t>
            </a:r>
          </a:p>
        </p:txBody>
      </p:sp>
      <p:pic>
        <p:nvPicPr>
          <p:cNvPr id="38914" name="Рисунок 4" descr="фотомонтаж пла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4651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уга 3"/>
          <p:cNvSpPr/>
          <p:nvPr/>
        </p:nvSpPr>
        <p:spPr>
          <a:xfrm rot="5400000">
            <a:off x="-1908720" y="836712"/>
            <a:ext cx="5544616" cy="4968552"/>
          </a:xfrm>
          <a:prstGeom prst="arc">
            <a:avLst>
              <a:gd name="adj1" fmla="val 10870797"/>
              <a:gd name="adj2" fmla="val 0"/>
            </a:avLst>
          </a:prstGeom>
          <a:ln w="76200"/>
          <a:effectLst>
            <a:glow rad="139700">
              <a:schemeClr val="accent3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 descr="легкие самолеты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1844675"/>
            <a:ext cx="9144000" cy="3448050"/>
          </a:xfrm>
        </p:spPr>
      </p:pic>
      <p:sp>
        <p:nvSpPr>
          <p:cNvPr id="2" name="Дуга 1"/>
          <p:cNvSpPr/>
          <p:nvPr/>
        </p:nvSpPr>
        <p:spPr>
          <a:xfrm rot="10614094" flipH="1">
            <a:off x="1212255" y="2235299"/>
            <a:ext cx="7383835" cy="2376264"/>
          </a:xfrm>
          <a:prstGeom prst="arc">
            <a:avLst>
              <a:gd name="adj1" fmla="val 14271459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33350" y="333375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Взлет главная составляющая полета. Здесь берется расчет для маленького сопротивления и ускоренного взлета.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sz="quarter" idx="13"/>
          </p:nvPr>
        </p:nvSpPr>
        <p:spPr>
          <a:xfrm>
            <a:off x="5297488" y="1498600"/>
            <a:ext cx="3479800" cy="41624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Фонтан смотрится лучше, если капли  воды достигают высоты, большей, чем высота статуи.</a:t>
            </a:r>
          </a:p>
        </p:txBody>
      </p:sp>
      <p:pic>
        <p:nvPicPr>
          <p:cNvPr id="40962" name="Picture 2" descr="http://strport.ru/sites/default/files/2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484313"/>
            <a:ext cx="50815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уга 4"/>
          <p:cNvSpPr/>
          <p:nvPr/>
        </p:nvSpPr>
        <p:spPr>
          <a:xfrm rot="15359835">
            <a:off x="368300" y="2492375"/>
            <a:ext cx="6408738" cy="5545138"/>
          </a:xfrm>
          <a:prstGeom prst="arc">
            <a:avLst>
              <a:gd name="adj1" fmla="val 18661095"/>
              <a:gd name="adj2" fmla="val 2122088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1"/>
          <p:cNvSpPr>
            <a:spLocks noGrp="1"/>
          </p:cNvSpPr>
          <p:nvPr>
            <p:ph type="body" idx="1"/>
          </p:nvPr>
        </p:nvSpPr>
        <p:spPr>
          <a:xfrm>
            <a:off x="250825" y="3709988"/>
            <a:ext cx="8642350" cy="1590675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mtClean="0"/>
              <a:t>В данном виде спорта, крайне важны арифметические расчеты.</a:t>
            </a:r>
          </a:p>
          <a:p>
            <a:pPr algn="l">
              <a:spcBef>
                <a:spcPct val="0"/>
              </a:spcBef>
            </a:pPr>
            <a:r>
              <a:rPr lang="ru-RU" smtClean="0"/>
              <a:t> При разбеге прыгуна в высоту для максимально четкого попадания на планку отталкивания и высокого полета, используют расчеты связанные с параболой.</a:t>
            </a:r>
          </a:p>
        </p:txBody>
      </p:sp>
      <p:pic>
        <p:nvPicPr>
          <p:cNvPr id="41986" name="Picture 2" descr="http://zaz.gendocs.ru/tw_files2/urls_28/1626/d-1625481/1625481_html_m5d8a43a.jpg"/>
          <p:cNvPicPr>
            <a:picLocks noChangeAspect="1" noChangeArrowheads="1"/>
          </p:cNvPicPr>
          <p:nvPr/>
        </p:nvPicPr>
        <p:blipFill>
          <a:blip r:embed="rId2"/>
          <a:srcRect l="35849" b="43925"/>
          <a:stretch>
            <a:fillRect/>
          </a:stretch>
        </p:blipFill>
        <p:spPr bwMode="auto">
          <a:xfrm>
            <a:off x="0" y="9525"/>
            <a:ext cx="5427663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уга 3"/>
          <p:cNvSpPr/>
          <p:nvPr/>
        </p:nvSpPr>
        <p:spPr>
          <a:xfrm>
            <a:off x="2051050" y="981075"/>
            <a:ext cx="3097213" cy="3887788"/>
          </a:xfrm>
          <a:prstGeom prst="arc">
            <a:avLst>
              <a:gd name="adj1" fmla="val 10671686"/>
              <a:gd name="adj2" fmla="val 2450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4049" y="404664"/>
            <a:ext cx="374441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Атлетика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sport-men.ru/images/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7175"/>
            <a:ext cx="36353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Текст 1"/>
          <p:cNvSpPr>
            <a:spLocks noGrp="1"/>
          </p:cNvSpPr>
          <p:nvPr>
            <p:ph type="body" idx="1"/>
          </p:nvPr>
        </p:nvSpPr>
        <p:spPr>
          <a:xfrm>
            <a:off x="3203575" y="2636838"/>
            <a:ext cx="5759450" cy="1296987"/>
          </a:xfrm>
        </p:spPr>
        <p:txBody>
          <a:bodyPr/>
          <a:lstStyle/>
          <a:p>
            <a:pPr algn="l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Также подобные расчеты нужны в метании. Дальность полета объекта зависит от квадратного уравнения. </a:t>
            </a:r>
          </a:p>
        </p:txBody>
      </p:sp>
      <p:sp>
        <p:nvSpPr>
          <p:cNvPr id="4" name="Дуга 3"/>
          <p:cNvSpPr/>
          <p:nvPr/>
        </p:nvSpPr>
        <p:spPr>
          <a:xfrm rot="19865164">
            <a:off x="-231775" y="1625600"/>
            <a:ext cx="10529888" cy="3095625"/>
          </a:xfrm>
          <a:prstGeom prst="arc">
            <a:avLst>
              <a:gd name="adj1" fmla="val 14289385"/>
              <a:gd name="adj2" fmla="val 2120548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 txBox="1">
            <a:spLocks/>
          </p:cNvSpPr>
          <p:nvPr/>
        </p:nvSpPr>
        <p:spPr bwMode="auto">
          <a:xfrm>
            <a:off x="2159000" y="2205038"/>
            <a:ext cx="55816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900">
                <a:latin typeface="Trebuchet MS" pitchFamily="34" charset="0"/>
              </a:rPr>
              <a:t>Квадратные уравнения получили большое значение и значительное применение в жизни.</a:t>
            </a:r>
          </a:p>
        </p:txBody>
      </p:sp>
      <p:pic>
        <p:nvPicPr>
          <p:cNvPr id="44034" name="Рисунок 3" descr="быстрый автомоби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34688">
            <a:off x="5810250" y="3394075"/>
            <a:ext cx="3333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4" descr="легкие самол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3181">
            <a:off x="5095875" y="387350"/>
            <a:ext cx="4762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http://carver.ru/wp-content/uploads/2012/06/ski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24127">
            <a:off x="-357188" y="-69850"/>
            <a:ext cx="3971926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i009.radikal.ru/0803/cc/9ec50041bb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221163"/>
            <a:ext cx="3260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8" descr="http://upload.wikimedia.org/wikipedia/commons/4/4e/ParabolicWaterTrajectory.jpg?uselang=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54004">
            <a:off x="-185738" y="3121025"/>
            <a:ext cx="2643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9" descr="http://www.kursk.ret.ru/?pn=pict&amp;pt=1&amp;id=8016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0"/>
            <a:ext cx="329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3813" y="333375"/>
            <a:ext cx="9144001" cy="1585913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выяснила,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квадратное уравнение имеет большое применение в жизни. Еще в древности человек использовал квадратное уравнение. А с тех пор применение квадратного уравнения только росло.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58" name="Рисунок 3" descr="&amp;Fcy;&amp;acy;&amp;jcy;&amp;lcy;:&amp;Bcy;&amp;Tcy;&amp;Acy; (&amp;tcy;&amp;iecy;&amp;lcy;&amp;iecy;&amp;scy;&amp;kcy;&amp;ocy;&amp;pcy;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0950" y="2451100"/>
            <a:ext cx="2357438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5" descr="http://upload.wikimedia.org/wikipedia/commons/thumb/d/d9/Saint_Sophia_Cathedral_in_Novgorod.jpg/220px-Saint_Sophia_Cathedral_in_Novgor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4143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6" descr="http://www.21.by/pub/news/2012/09/13465098148851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2420938"/>
            <a:ext cx="217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900" y="188913"/>
            <a:ext cx="9036050" cy="2054225"/>
          </a:xfrm>
        </p:spPr>
        <p:txBody>
          <a:bodyPr rtlCol="0">
            <a:normAutofit fontScale="92500" lnSpcReduction="10000"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Проходя эту тему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уроке,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мало задумываемся о практическом применении квадратных уравнений. Поэтому мы считаем, что квадратные уравнения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нигде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используются, но как выяснилось это не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так. </a:t>
            </a: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эту тему, 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узнала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 интересных фактов о квадратных уравнениях, их истории,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 применении.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083" name="Рисунок 3" descr="File:Solar tw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492375"/>
            <a:ext cx="39957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92375"/>
            <a:ext cx="45005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612775" y="1600200"/>
            <a:ext cx="8153400" cy="2765425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Рассмотреть способы решения квадратных уравнений: геометрический способ; метод выделения полного квадрата, решение квадратных уравнений по формуле, теорема Виета.</a:t>
            </a:r>
          </a:p>
          <a:p>
            <a:pPr marL="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Изучить приёмы устного решения квадратного уравнения.</a:t>
            </a:r>
          </a:p>
          <a:p>
            <a:pPr marL="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Проанализировать, где в жизни применяются квадратные уравнения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143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Использованная </a:t>
            </a: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04137" cy="4572000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О.В.Зут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Серия «Смотреть значит видеть»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 источники, Википедия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А.А.Прокофьев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«Математика»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И.Б.Кожухов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«Математика»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А.М.Голова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«Наука в действии»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695" y="476672"/>
            <a:ext cx="8117777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Введение. Историческая справка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Объект 2"/>
          <p:cNvSpPr>
            <a:spLocks noGrp="1"/>
          </p:cNvSpPr>
          <p:nvPr>
            <p:ph sz="quarter" idx="13"/>
          </p:nvPr>
        </p:nvSpPr>
        <p:spPr>
          <a:xfrm>
            <a:off x="612775" y="1600200"/>
            <a:ext cx="8153400" cy="3052763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Квадратные уравнения - это фундамент, на котором покоится величественное здание алгебры. Умение решать уравнения не только имеет теоретическое значение для познания естественных законов, но и служит практическим целям.  </a:t>
            </a:r>
          </a:p>
        </p:txBody>
      </p:sp>
      <p:graphicFrame>
        <p:nvGraphicFramePr>
          <p:cNvPr id="1060" name="Object 36"/>
          <p:cNvGraphicFramePr>
            <a:graphicFrameLocks noChangeAspect="1"/>
          </p:cNvGraphicFramePr>
          <p:nvPr/>
        </p:nvGraphicFramePr>
        <p:xfrm>
          <a:off x="611188" y="3983038"/>
          <a:ext cx="5810250" cy="1162050"/>
        </p:xfrm>
        <a:graphic>
          <a:graphicData uri="http://schemas.openxmlformats.org/presentationml/2006/ole">
            <p:oleObj spid="_x0000_s1060" name="Формула" r:id="rId3" imgW="1295640" imgH="254160" progId="Equation.3">
              <p:embed/>
            </p:oleObj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7500938" y="3571875"/>
            <a:ext cx="0" cy="197961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572250" y="5143500"/>
            <a:ext cx="1858963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5400000">
            <a:off x="6377781" y="3409157"/>
            <a:ext cx="2246313" cy="1143000"/>
          </a:xfrm>
          <a:prstGeom prst="arc">
            <a:avLst>
              <a:gd name="adj1" fmla="val 16200000"/>
              <a:gd name="adj2" fmla="val 540266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6" name="Прямоугольник 8"/>
          <p:cNvSpPr>
            <a:spLocks noChangeArrowheads="1"/>
          </p:cNvSpPr>
          <p:nvPr/>
        </p:nvSpPr>
        <p:spPr bwMode="auto">
          <a:xfrm>
            <a:off x="8286750" y="4714875"/>
            <a:ext cx="284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х</a:t>
            </a:r>
          </a:p>
        </p:txBody>
      </p:sp>
      <p:sp>
        <p:nvSpPr>
          <p:cNvPr id="1067" name="Прямоугольник 9"/>
          <p:cNvSpPr>
            <a:spLocks noChangeArrowheads="1"/>
          </p:cNvSpPr>
          <p:nvPr/>
        </p:nvSpPr>
        <p:spPr bwMode="auto">
          <a:xfrm>
            <a:off x="7215188" y="3429000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у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1258888" y="1844675"/>
            <a:ext cx="6400800" cy="3475038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квадратные уравнения нигде не используются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913"/>
            <a:ext cx="9144000" cy="99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ru-RU" sz="1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темы. </a:t>
            </a:r>
            <a:br>
              <a:rPr lang="ru-RU" sz="1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и развития квадратных уравнений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0" y="1773238"/>
            <a:ext cx="4071938" cy="45132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Необходимость решать уравнения не только первой, но и второй степени еще в древности была вызвана потребностью решать задачи, связанные с нахождением площадей земельных участков и с земляными работами военного характера, а также с развитием астрономии и самой математики.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4" descr="http://im1-tub-ru.yandex.net/i?id=379405906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214438"/>
            <a:ext cx="4214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88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765175"/>
            <a:ext cx="72723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611188" y="1682750"/>
            <a:ext cx="8353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Квадратным уравнением называют уравнение вида ах²+bх+с=0, где коэффициенты а, b, с - любые действительные числа, причём а≠0.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2730500" y="615950"/>
            <a:ext cx="4691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Квадратное уравнение</a:t>
            </a:r>
          </a:p>
          <a:p>
            <a:r>
              <a:rPr lang="ru-RU" sz="2800" b="1">
                <a:latin typeface="Trebuchet MS" pitchFamily="34" charset="0"/>
              </a:rPr>
              <a:t>         ах²+вх+с=0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141413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185988" y="2559050"/>
            <a:ext cx="108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Полное</a:t>
            </a:r>
          </a:p>
          <a:p>
            <a:pPr eaLnBrk="0" hangingPunct="0"/>
            <a:endParaRPr lang="ru-RU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5975350" y="2540000"/>
            <a:ext cx="1323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Неполное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87675" y="1484313"/>
            <a:ext cx="1223963" cy="10747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64163" y="1484313"/>
            <a:ext cx="989012" cy="1135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Прямоугольник 20"/>
          <p:cNvSpPr>
            <a:spLocks noChangeArrowheads="1"/>
          </p:cNvSpPr>
          <p:nvPr/>
        </p:nvSpPr>
        <p:spPr bwMode="auto">
          <a:xfrm>
            <a:off x="250825" y="4005263"/>
            <a:ext cx="2036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Приведенное а=1</a:t>
            </a:r>
          </a:p>
          <a:p>
            <a:r>
              <a:rPr lang="ru-RU" b="1">
                <a:latin typeface="Trebuchet MS" pitchFamily="34" charset="0"/>
              </a:rPr>
              <a:t>     х²+вх+с=0 </a:t>
            </a:r>
            <a:endParaRPr lang="ru-RU">
              <a:latin typeface="Trebuchet MS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285875" y="3003550"/>
            <a:ext cx="1081088" cy="10017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87675" y="3003550"/>
            <a:ext cx="755650" cy="10017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Прямоугольник 28"/>
          <p:cNvSpPr>
            <a:spLocks noChangeArrowheads="1"/>
          </p:cNvSpPr>
          <p:nvPr/>
        </p:nvSpPr>
        <p:spPr bwMode="auto">
          <a:xfrm>
            <a:off x="2730500" y="4014788"/>
            <a:ext cx="2293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Неприведенное а≠1</a:t>
            </a:r>
          </a:p>
          <a:p>
            <a:r>
              <a:rPr lang="ru-RU" b="1">
                <a:latin typeface="Trebuchet MS" pitchFamily="34" charset="0"/>
              </a:rPr>
              <a:t>      ах²+вх+с=0 </a:t>
            </a:r>
            <a:endParaRPr lang="ru-RU">
              <a:latin typeface="Trebuchet MS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451725" y="2928938"/>
            <a:ext cx="504825" cy="9794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804025" y="3003550"/>
            <a:ext cx="0" cy="15097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818188" y="2955925"/>
            <a:ext cx="315912" cy="1039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Прямоугольник 2055"/>
          <p:cNvSpPr>
            <a:spLocks noChangeArrowheads="1"/>
          </p:cNvSpPr>
          <p:nvPr/>
        </p:nvSpPr>
        <p:spPr bwMode="auto">
          <a:xfrm>
            <a:off x="5168900" y="4014788"/>
            <a:ext cx="113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Если b=0</a:t>
            </a:r>
          </a:p>
          <a:p>
            <a:r>
              <a:rPr lang="ru-RU" b="1">
                <a:latin typeface="Trebuchet MS" pitchFamily="34" charset="0"/>
              </a:rPr>
              <a:t>ах²+с=0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5615" name="Прямоугольник 2056"/>
          <p:cNvSpPr>
            <a:spLocks noChangeArrowheads="1"/>
          </p:cNvSpPr>
          <p:nvPr/>
        </p:nvSpPr>
        <p:spPr bwMode="auto">
          <a:xfrm>
            <a:off x="6134100" y="466090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Если b=0,с=0</a:t>
            </a:r>
          </a:p>
          <a:p>
            <a:r>
              <a:rPr lang="ru-RU" b="1">
                <a:latin typeface="Trebuchet MS" pitchFamily="34" charset="0"/>
              </a:rPr>
              <a:t>       ах²=0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5616" name="Прямоугольник 2057"/>
          <p:cNvSpPr>
            <a:spLocks noChangeArrowheads="1"/>
          </p:cNvSpPr>
          <p:nvPr/>
        </p:nvSpPr>
        <p:spPr bwMode="auto">
          <a:xfrm>
            <a:off x="7451725" y="3867150"/>
            <a:ext cx="127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Если с=0</a:t>
            </a:r>
          </a:p>
          <a:p>
            <a:r>
              <a:rPr lang="ru-RU" b="1">
                <a:latin typeface="Trebuchet MS" pitchFamily="34" charset="0"/>
              </a:rPr>
              <a:t>ах²+вх=0 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987</Words>
  <Application>Microsoft Office PowerPoint</Application>
  <PresentationFormat>Экран (4:3)</PresentationFormat>
  <Paragraphs>131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50" baseType="lpstr">
      <vt:lpstr>Trebuchet MS</vt:lpstr>
      <vt:lpstr>Arial</vt:lpstr>
      <vt:lpstr>Georgia</vt:lpstr>
      <vt:lpstr>Calibri</vt:lpstr>
      <vt:lpstr>Times New Roman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Формула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2013-04-05T17:09:27Z</dcterms:created>
  <dcterms:modified xsi:type="dcterms:W3CDTF">2017-01-19T09:08:41Z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