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8" r:id="rId4"/>
    <p:sldId id="260" r:id="rId5"/>
    <p:sldId id="278" r:id="rId6"/>
    <p:sldId id="282" r:id="rId7"/>
    <p:sldId id="263" r:id="rId8"/>
    <p:sldId id="279" r:id="rId9"/>
    <p:sldId id="280" r:id="rId10"/>
    <p:sldId id="266" r:id="rId11"/>
    <p:sldId id="268" r:id="rId12"/>
    <p:sldId id="284" r:id="rId13"/>
    <p:sldId id="269" r:id="rId14"/>
    <p:sldId id="270" r:id="rId15"/>
    <p:sldId id="271" r:id="rId16"/>
    <p:sldId id="272" r:id="rId17"/>
    <p:sldId id="287" r:id="rId18"/>
    <p:sldId id="288" r:id="rId19"/>
    <p:sldId id="289" r:id="rId20"/>
    <p:sldId id="273" r:id="rId21"/>
    <p:sldId id="286" r:id="rId22"/>
    <p:sldId id="275" r:id="rId23"/>
    <p:sldId id="276" r:id="rId24"/>
    <p:sldId id="283" r:id="rId25"/>
    <p:sldId id="281" r:id="rId26"/>
    <p:sldId id="277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2904" y="-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DFF8-B460-49A9-85E6-70CA3972AE3D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60E4-A85A-4299-B963-A2A5A4D4E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83CA-509F-4FDF-9D51-D89F00A9DC05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5981-E4F9-4736-874D-586FC0C1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ABC8-4304-4147-BBBE-014075467E3C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F45-3738-4512-8FB9-2399F1AE5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A90E-F43C-4630-9A1A-02B67B0237B8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C05E-001E-486A-BA9F-D89865A3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A619-BE42-46F3-9DFB-31060DAB6F65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9A62-26AD-4711-A576-154A228D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9C1C-C815-495E-9756-C4C81EF7908A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EF94-7CC5-4199-9CE2-A832E1ACA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8B58-30B6-45C4-9CA7-19E4261B3E39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4D3D-5B39-4E63-8CFF-23FB155E9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E2D-8D16-441B-935B-7D3E8B799DD4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9054-BBBA-4223-8909-D0BE66F95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4C1A-B1A6-4D21-B280-EC3C653BECB8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B385-DDB0-489B-89D5-50B2C6D7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A7B5-3641-4FF6-BBC7-59750009F40B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2926-0FA2-48E9-92D7-FAE30A38E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DE88-ADFC-49EF-931A-29BABAE3F3C0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F64E-5107-4191-A6AB-AE22B649E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A763-5D0A-4B25-BAE3-ABD83B61248F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1546-9A8C-41D7-871E-2727E837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B0F4-68FB-4DEB-947A-0ECA2FC95E64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0407-173A-4AE9-B8F3-283F0A62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23D6-7ADB-4470-8560-0AD7C9CA4117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0805-883C-43AA-9E6A-CC94DA8CE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FACF-356B-414E-AD8F-2E718EFCE57F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3DB0-3ED7-4E38-9F04-4A1CA6AA7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3465-E091-4690-AB13-173094846B7D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621F-5F74-4536-8D9B-6FF3FAB1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E713-BA2F-4F0D-B2D4-2EFA014D91B0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7DE2-8A3E-4F48-8BE7-8801104CC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99C7-0EB0-4784-9DB5-D0A506DC2BAD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DE78-DA60-4274-BC09-070F49739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EDBF-3F00-444F-9CBE-6D4E100CCAAE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8327-5AB8-4352-A6BD-ACC7DA8BC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E1FF-81BF-46CC-B1D4-CF7501980AAB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ECE2-35F5-4512-B23C-6BD3A125E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AA11-FDFB-48D1-8707-0EC9E628EAEE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9B4C-6E77-431F-97EC-C2676E7AC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0C66-AB54-4954-8C77-F1B5982C6E99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27F0-C442-46F1-ABDF-0425A2E8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C198-E653-432C-A7A9-661894AE7A55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22A1-21EA-4439-AA2F-74BE9212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274F-731E-4955-9330-EE9A4626E582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5421-EC25-44FB-A80D-7DC7D0AA3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C30F-813F-403D-87D1-B4721109ABA2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748C-76CF-4F49-A251-DF1332986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56DA-A4C7-42F8-BDA6-FB8262A1A39F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AD15-A93F-498F-80F1-6CB7FAA7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BD10-61E2-49BA-AB55-2CD859D082F7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ECB5-D520-42C5-9979-887D7195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22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F35FC-531D-48BF-8E65-6BE10B383FD0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EC177-0BFF-4F5F-A38C-2A78B9E82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706" r:id="rId11"/>
    <p:sldLayoutId id="2147483690" r:id="rId12"/>
    <p:sldLayoutId id="2147483707" r:id="rId13"/>
    <p:sldLayoutId id="2147483691" r:id="rId14"/>
    <p:sldLayoutId id="2147483692" r:id="rId15"/>
    <p:sldLayoutId id="214748369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CE9FF2-7772-4B24-9C19-07B4CAA00991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2A4C3-6219-4522-B8F4-58031A98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7575" y="1244600"/>
            <a:ext cx="9351963" cy="242093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«Очевидное – невероятное»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60788"/>
            <a:ext cx="16637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98538"/>
          </a:xfrm>
        </p:spPr>
        <p:txBody>
          <a:bodyPr/>
          <a:lstStyle/>
          <a:p>
            <a:r>
              <a:rPr lang="ru-RU" sz="4800" smtClean="0">
                <a:solidFill>
                  <a:srgbClr val="FF0000"/>
                </a:solidFill>
              </a:rPr>
              <a:t>Выводы: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10183812" cy="2568575"/>
          </a:xfrm>
        </p:spPr>
        <p:txBody>
          <a:bodyPr/>
          <a:lstStyle/>
          <a:p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ленты Мебиуса односторонняя поверхность</a:t>
            </a:r>
          </a:p>
          <a:p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 Мебиуса имеет один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35038"/>
          </a:xfrm>
        </p:spPr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677863" y="1892300"/>
            <a:ext cx="8596312" cy="414972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Разрежьте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вдоль по средней линии.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57250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получилось одно длинное кольцо перекрученное дважды.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82663"/>
          </a:xfrm>
        </p:spPr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№3.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Разрежьте лист Мебиуса еще раз вдоль по средней линии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получили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кольца переплетенных между собой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Разрежьте лист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вдоль, но не посередине, а ближе к одному краю? </a:t>
            </a:r>
          </a:p>
        </p:txBody>
      </p:sp>
    </p:spTree>
    <p:extLst>
      <p:ext uri="{BB962C8B-B14F-4D97-AF65-F5344CB8AC3E}">
        <p14:creationId xmlns:p14="http://schemas.microsoft.com/office/powerpoint/2010/main" val="13620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700" y="1888301"/>
            <a:ext cx="9715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нас получились два кольца, но они оказались разными не только по ширине, но и по длине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тому же, мы получили не два самостоятельных кольца, а два кольца переплетенных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15377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83" y="2618482"/>
            <a:ext cx="66615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сказать о своей любви, </a:t>
            </a:r>
            <a:endParaRPr lang="ru-RU" sz="4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ты 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математик?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9132"/>
            <a:ext cx="5505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4210050"/>
            <a:ext cx="4314825" cy="23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4294967295"/>
          </p:nvPr>
        </p:nvSpPr>
        <p:spPr>
          <a:xfrm>
            <a:off x="314324" y="274638"/>
            <a:ext cx="8596313" cy="3881437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Удивительные свойства ленты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используются в самых различных изобретениях, которые окружают нас в повседневной жизни.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562769"/>
            <a:ext cx="36036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3695700"/>
            <a:ext cx="4181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8731"/>
            <a:ext cx="5562599" cy="260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0825" cy="3403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«Лучший способ изучить что-либо - это открыть самому»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Д. Пойа 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4294967295"/>
          </p:nvPr>
        </p:nvSpPr>
        <p:spPr>
          <a:xfrm>
            <a:off x="0" y="3376613"/>
            <a:ext cx="10388600" cy="266541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Вот и мы с вами сегодня совершим для себя маленькое открытие, такое как совершил когда то Август Фердинанд Мебиус. Как и большинство гениальных открытий оно произошло случайно.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ъект 2"/>
          <p:cNvSpPr>
            <a:spLocks noGrp="1"/>
          </p:cNvSpPr>
          <p:nvPr>
            <p:ph idx="4294967295"/>
          </p:nvPr>
        </p:nvSpPr>
        <p:spPr>
          <a:xfrm>
            <a:off x="0" y="684213"/>
            <a:ext cx="8597900" cy="38798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матричных принтерах красящая лента также имела вид листа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увеличения срока годности.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гипотеза, что спираль ДНК  тоже является фрагментом ленты Мебиуса и только поэтому генетический код так сложен для расшифровки и восприятия.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3458368"/>
            <a:ext cx="6096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0" y="3209925"/>
            <a:ext cx="2857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2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2" descr="д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0" y="476250"/>
            <a:ext cx="40322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4" descr="2445615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404813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7"/>
          <p:cNvPicPr>
            <a:picLocks noChangeAspect="1" noChangeArrowheads="1"/>
          </p:cNvPicPr>
          <p:nvPr/>
        </p:nvPicPr>
        <p:blipFill>
          <a:blip r:embed="rId5"/>
          <a:srcRect t="4651" b="7558"/>
          <a:stretch>
            <a:fillRect/>
          </a:stretch>
        </p:blipFill>
        <p:spPr bwMode="auto">
          <a:xfrm>
            <a:off x="6311900" y="3429000"/>
            <a:ext cx="3744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http://domsnulya.ru/wp-content/uploads/2015/01/image_17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3025" y="2781300"/>
            <a:ext cx="57499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6" descr="2445615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458788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Рисунок 3" descr="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Рисунок 4" descr="11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25" y="150813"/>
            <a:ext cx="34940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TextBox 5"/>
          <p:cNvSpPr txBox="1">
            <a:spLocks noChangeArrowheads="1"/>
          </p:cNvSpPr>
          <p:nvPr/>
        </p:nvSpPr>
        <p:spPr bwMode="auto">
          <a:xfrm>
            <a:off x="2351088" y="5595938"/>
            <a:ext cx="352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Литография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"Лента Мебиуса II»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М.К.Эшер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6024563" y="620713"/>
          <a:ext cx="43148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окумент" r:id="rId5" imgW="5939246" imgH="7507710" progId="Word.Document.8">
                  <p:embed/>
                </p:oleObj>
              </mc:Choice>
              <mc:Fallback>
                <p:oleObj name="Документ" r:id="rId5" imgW="5939246" imgH="7507710" progId="Word.Documen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255" r="33940" b="28406"/>
                      <a:stretch>
                        <a:fillRect/>
                      </a:stretch>
                    </p:blipFill>
                    <p:spPr bwMode="auto">
                      <a:xfrm>
                        <a:off x="6024563" y="620713"/>
                        <a:ext cx="4314825" cy="453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TextBox 6"/>
          <p:cNvSpPr txBox="1">
            <a:spLocks noChangeArrowheads="1"/>
          </p:cNvSpPr>
          <p:nvPr/>
        </p:nvSpPr>
        <p:spPr bwMode="auto">
          <a:xfrm>
            <a:off x="6527800" y="5300663"/>
            <a:ext cx="3529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стальная лента у Музея истории и техники в Вашингтоне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3"/>
          <p:cNvSpPr>
            <a:spLocks noChangeArrowheads="1"/>
          </p:cNvSpPr>
          <p:nvPr/>
        </p:nvSpPr>
        <p:spPr bwMode="auto">
          <a:xfrm>
            <a:off x="446088" y="896938"/>
            <a:ext cx="1158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rebuchet MS" pitchFamily="34" charset="0"/>
              </a:rPr>
              <a:t>•	Август </a:t>
            </a:r>
            <a:r>
              <a:rPr lang="ru-RU" dirty="0" err="1">
                <a:latin typeface="Trebuchet MS" pitchFamily="34" charset="0"/>
              </a:rPr>
              <a:t>Фердинант</a:t>
            </a:r>
            <a:r>
              <a:rPr lang="ru-RU" dirty="0">
                <a:latin typeface="Trebuchet MS" pitchFamily="34" charset="0"/>
              </a:rPr>
              <a:t> Мебиус - это великий немецкий учёный, который в 1858 году сделал масштабное открытие для науки : «Лист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».</a:t>
            </a:r>
          </a:p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•	Мы поняли, что наше предположение : «А что если лист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 растёт на дереве «</a:t>
            </a:r>
            <a:r>
              <a:rPr lang="ru-RU" dirty="0" err="1">
                <a:latin typeface="Trebuchet MS" pitchFamily="34" charset="0"/>
              </a:rPr>
              <a:t>Мёбиус</a:t>
            </a:r>
            <a:r>
              <a:rPr lang="ru-RU" dirty="0">
                <a:latin typeface="Trebuchet MS" pitchFamily="34" charset="0"/>
              </a:rPr>
              <a:t>»?», неверно.</a:t>
            </a:r>
          </a:p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•	Раскрывая опытным путём свойства листа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 мы пришли к выводу: лист Мебиуса, односторонняя поверхность, обладающая такими свойствами как связанность и непрерывность.</a:t>
            </a:r>
          </a:p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•	Предположение о применении листа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 (ленты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) в технике и искусстве оказалось верным.</a:t>
            </a:r>
          </a:p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Лист Мебиуса служил вдохновением для скульпторов, художников и графиков. Многие физические явления используют для объяснения лист Мебиуса. Ученые генетики рассматривают код ДНК в качестве модели ленты Мебиуса. Лист Мебиуса применяется для усовершенствования технических приборов. Загадочная лента Мебиуса применяется для показа фокусов в цирке</a:t>
            </a: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171450" y="5451475"/>
            <a:ext cx="11458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•	Гипотеза о том, что на листе </a:t>
            </a:r>
            <a:r>
              <a:rPr lang="ru-RU" dirty="0" err="1">
                <a:latin typeface="Trebuchet MS" pitchFamily="34" charset="0"/>
              </a:rPr>
              <a:t>Мёбиуса</a:t>
            </a:r>
            <a:r>
              <a:rPr lang="ru-RU" dirty="0">
                <a:latin typeface="Trebuchet MS" pitchFamily="34" charset="0"/>
              </a:rPr>
              <a:t> можно писать, делать рисунки, резать его на части-верна частично. Ведь писать и рисовать удобнее в тетради и альбоме, а вот разрезая его на части можно проводить различные увлекательные эксперименты.</a:t>
            </a:r>
          </a:p>
        </p:txBody>
      </p:sp>
      <p:sp>
        <p:nvSpPr>
          <p:cNvPr id="53251" name="Заголовок 5"/>
          <p:cNvSpPr>
            <a:spLocks noGrp="1"/>
          </p:cNvSpPr>
          <p:nvPr>
            <p:ph type="title"/>
          </p:nvPr>
        </p:nvSpPr>
        <p:spPr>
          <a:xfrm>
            <a:off x="677863" y="61913"/>
            <a:ext cx="8596312" cy="72707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3"/>
          <p:cNvSpPr>
            <a:spLocks noChangeArrowheads="1"/>
          </p:cNvSpPr>
          <p:nvPr/>
        </p:nvSpPr>
        <p:spPr bwMode="auto">
          <a:xfrm>
            <a:off x="0" y="363915"/>
            <a:ext cx="765968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</a:rPr>
              <a:t>«</a:t>
            </a:r>
            <a:r>
              <a:rPr lang="ru-RU" sz="3200" b="1" dirty="0">
                <a:latin typeface="Trebuchet MS" pitchFamily="34" charset="0"/>
              </a:rPr>
              <a:t>Мышление	начинается	с	удивления»,-</a:t>
            </a:r>
          </a:p>
          <a:p>
            <a:r>
              <a:rPr lang="ru-RU" sz="3200" b="1" dirty="0">
                <a:latin typeface="Trebuchet MS" pitchFamily="34" charset="0"/>
              </a:rPr>
              <a:t>заметил 2500 лет назад Аристотель.</a:t>
            </a:r>
          </a:p>
          <a:p>
            <a:endParaRPr lang="ru-RU" sz="3200" b="1" dirty="0">
              <a:latin typeface="Trebuchet MS" pitchFamily="34" charset="0"/>
            </a:endParaRPr>
          </a:p>
          <a:p>
            <a:endParaRPr lang="ru-RU" sz="3200" b="1" dirty="0">
              <a:latin typeface="Trebuchet MS" pitchFamily="34" charset="0"/>
            </a:endParaRPr>
          </a:p>
          <a:p>
            <a:endParaRPr lang="ru-RU" sz="3200" b="1" dirty="0">
              <a:latin typeface="Trebuchet MS" pitchFamily="34" charset="0"/>
            </a:endParaRPr>
          </a:p>
          <a:p>
            <a:r>
              <a:rPr lang="ru-RU" sz="3200" b="1" dirty="0">
                <a:latin typeface="Trebuchet MS" pitchFamily="34" charset="0"/>
              </a:rPr>
              <a:t>Наш современник Сухомлинский считал, что</a:t>
            </a:r>
          </a:p>
          <a:p>
            <a:r>
              <a:rPr lang="ru-RU" sz="3200" b="1" dirty="0">
                <a:latin typeface="Trebuchet MS" pitchFamily="34" charset="0"/>
              </a:rPr>
              <a:t>«Чувство удивления – могучий источник желания знать. От удивления к знаниям –один шаг» , а математика – замечательный источник для удивления.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7" y="0"/>
            <a:ext cx="4292006" cy="331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49" y="3317045"/>
            <a:ext cx="3512543" cy="335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9671050" cy="3881437"/>
          </a:xfrm>
        </p:spPr>
        <p:txBody>
          <a:bodyPr/>
          <a:lstStyle/>
          <a:p>
            <a: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-228600" y="266700"/>
            <a:ext cx="11315700" cy="6346825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83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133350" y="187325"/>
            <a:ext cx="90106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«Лист Мёбиуса»</a:t>
            </a:r>
          </a:p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1. Развивать пространственное воображение, исследовательские навыки, творческое мышление;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2. Способствовать развитию интереса к предмету;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3. Научить формулировать гипотезы, анализировать, делать выводы. </a:t>
            </a:r>
          </a:p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Необходимое оборудование: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листы  бумаги, клей, ножницы, фломастер.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46074" y="979488"/>
            <a:ext cx="108870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1.Что такое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2.Применение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Мёбиуса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современном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Гипотезы: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1.А что если лист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растёт на дереве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Мёбиус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2.Скорей всего на листе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Мёбиуса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можно писать, делать рисунки, резать его на части.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3.Возможно он применяется в технике и искусстве.</a:t>
            </a:r>
          </a:p>
          <a:p>
            <a:endParaRPr lang="ru-RU" dirty="0">
              <a:latin typeface="Trebuchet MS" pitchFamily="34" charset="0"/>
            </a:endParaRPr>
          </a:p>
          <a:p>
            <a:endParaRPr lang="ru-RU" dirty="0">
              <a:latin typeface="Trebuchet MS" pitchFamily="34" charset="0"/>
            </a:endParaRPr>
          </a:p>
          <a:p>
            <a:endParaRPr lang="ru-RU" dirty="0">
              <a:latin typeface="Trebuchet MS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3537" y="150813"/>
            <a:ext cx="54784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231438" cy="4356100"/>
          </a:xfrm>
        </p:spPr>
        <p:txBody>
          <a:bodyPr/>
          <a:lstStyle/>
          <a:p>
            <a:r>
              <a:rPr lang="ru-RU" sz="5400" smtClean="0">
                <a:solidFill>
                  <a:srgbClr val="7030A0"/>
                </a:solidFill>
              </a:rPr>
              <a:t>Кто может сказать, что представляет из себя лента Мебиуса?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2039938" y="301625"/>
            <a:ext cx="6096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Лист Мебиуса – это перекрученная на 180° лента, края которой склеены между собой. 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798513"/>
            <a:ext cx="16637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555625" y="850900"/>
            <a:ext cx="11379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 </a:t>
            </a:r>
            <a:r>
              <a:rPr lang="ru-RU" sz="2400" b="1">
                <a:latin typeface="Trebuchet MS" pitchFamily="34" charset="0"/>
              </a:rPr>
              <a:t>Изготовим ленту Мёбиуса. Берем бумажную ленту АВСD. Прикладываем ее концы АВ и СD друг к другу и склеиваем. Но не как попало, а так, чтобы точка А совпала с точкой С, а точка B с точкой D.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3743325" y="5386388"/>
            <a:ext cx="6526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сколько сторон у этой фигуры?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318" y="2052638"/>
            <a:ext cx="11707813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87413"/>
          </a:xfrm>
        </p:spPr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</a:rPr>
              <a:t>Опыт №1.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10058400" cy="3881437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(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сторон у этой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фигуры?)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700" y="1581835"/>
            <a:ext cx="9925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Закрасим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эту фигуру с одной стороны, не отрывая фломастер и не переходя границу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460</Words>
  <Application>Microsoft Office PowerPoint</Application>
  <PresentationFormat>Произвольный</PresentationFormat>
  <Paragraphs>76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Грань</vt:lpstr>
      <vt:lpstr>Тема Office</vt:lpstr>
      <vt:lpstr>Документ</vt:lpstr>
      <vt:lpstr> «Очевидное – невероятное»</vt:lpstr>
      <vt:lpstr>«Лучший способ изучить что-либо - это открыть самому» Д. Пойа </vt:lpstr>
      <vt:lpstr>Презентация PowerPoint</vt:lpstr>
      <vt:lpstr>Презентация PowerPoint</vt:lpstr>
      <vt:lpstr>Презентация PowerPoint</vt:lpstr>
      <vt:lpstr>Кто может сказать, что представляет из себя лента Мебиуса?</vt:lpstr>
      <vt:lpstr>Презентация PowerPoint</vt:lpstr>
      <vt:lpstr>Презентация PowerPoint</vt:lpstr>
      <vt:lpstr>Опыт №1.</vt:lpstr>
      <vt:lpstr>Выводы:</vt:lpstr>
      <vt:lpstr>Презентация PowerPoint</vt:lpstr>
      <vt:lpstr>Опыт №2</vt:lpstr>
      <vt:lpstr>Результат:</vt:lpstr>
      <vt:lpstr>Опыт №3.</vt:lpstr>
      <vt:lpstr>Вывод:</vt:lpstr>
      <vt:lpstr>ОПЫТ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математике «Очевидное – невероятное»</dc:title>
  <dc:creator>Роман</dc:creator>
  <cp:lastModifiedBy>Заур</cp:lastModifiedBy>
  <cp:revision>31</cp:revision>
  <dcterms:created xsi:type="dcterms:W3CDTF">2015-12-18T19:09:49Z</dcterms:created>
  <dcterms:modified xsi:type="dcterms:W3CDTF">2017-01-20T00:19:37Z</dcterms:modified>
</cp:coreProperties>
</file>